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60" r:id="rId7"/>
    <p:sldId id="261" r:id="rId8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6" autoAdjust="0"/>
    <p:restoredTop sz="94617" autoAdjust="0"/>
  </p:normalViewPr>
  <p:slideViewPr>
    <p:cSldViewPr>
      <p:cViewPr varScale="1">
        <p:scale>
          <a:sx n="100" d="100"/>
          <a:sy n="100" d="100"/>
        </p:scale>
        <p:origin x="-2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EE1BB-9FC9-4DA2-AEF8-33DA5701C79A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63476-67D7-4BEA-9AA4-FACA0A6374D5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5A0B3-3059-4259-BAE9-B61C284418D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5EBA4-7F89-4209-8C57-4170226F3CAC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8B66F-693B-4CE4-A1EA-6EE0B66186A6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8EED-6806-432E-BC1C-32867E03C2D6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405BA-8857-4768-A50F-5D91F730E01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1059F-A29B-44D7-A4BC-5C9354D5C84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45B7-31AA-4229-AD58-FC89B619D16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20A30-6E13-4707-A2F3-2C0010DC6176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46FC9-C601-47D4-A5D6-0AAE96D03BA7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text styles</a:t>
            </a:r>
          </a:p>
          <a:p>
            <a:pPr lvl="1"/>
            <a:r>
              <a:rPr lang="sr-Latn-CS" smtClean="0"/>
              <a:t>Second level</a:t>
            </a:r>
          </a:p>
          <a:p>
            <a:pPr lvl="2"/>
            <a:r>
              <a:rPr lang="sr-Latn-CS" smtClean="0"/>
              <a:t>Third level</a:t>
            </a:r>
          </a:p>
          <a:p>
            <a:pPr lvl="3"/>
            <a:r>
              <a:rPr lang="sr-Latn-CS" smtClean="0"/>
              <a:t>Fourth level</a:t>
            </a:r>
          </a:p>
          <a:p>
            <a:pPr lvl="4"/>
            <a:r>
              <a:rPr lang="sr-Latn-C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E3F2499-7679-4315-88DF-779E1530A5B5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7772400" cy="3024187"/>
          </a:xfrm>
        </p:spPr>
        <p:txBody>
          <a:bodyPr/>
          <a:lstStyle/>
          <a:p>
            <a:pPr eaLnBrk="1" hangingPunct="1"/>
            <a:r>
              <a:rPr lang="sr-Cyrl-CS" sz="6600" b="1" smtClean="0">
                <a:solidFill>
                  <a:schemeClr val="bg1"/>
                </a:solidFill>
              </a:rPr>
              <a:t>СЕДМЕРАЦ</a:t>
            </a:r>
            <a:endParaRPr lang="sr-Latn-CS" sz="6600" b="1" smtClean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941888"/>
            <a:ext cx="6400800" cy="1463675"/>
          </a:xfrm>
        </p:spPr>
        <p:txBody>
          <a:bodyPr/>
          <a:lstStyle/>
          <a:p>
            <a:pPr eaLnBrk="1" hangingPunct="1"/>
            <a:r>
              <a:rPr lang="sr-Cyrl-CS" smtClean="0">
                <a:solidFill>
                  <a:schemeClr val="bg1"/>
                </a:solidFill>
              </a:rPr>
              <a:t>Контролор</a:t>
            </a:r>
          </a:p>
          <a:p>
            <a:pPr eaLnBrk="1" hangingPunct="1"/>
            <a:r>
              <a:rPr lang="sr-Cyrl-CS" smtClean="0">
                <a:solidFill>
                  <a:schemeClr val="bg1"/>
                </a:solidFill>
              </a:rPr>
              <a:t>Слободан Вишекруна</a:t>
            </a:r>
            <a:endParaRPr lang="sr-Latn-CS" smtClean="0">
              <a:solidFill>
                <a:schemeClr val="bg1"/>
              </a:solidFill>
            </a:endParaRPr>
          </a:p>
        </p:txBody>
      </p:sp>
      <p:pic>
        <p:nvPicPr>
          <p:cNvPr id="2052" name="Picture 6" descr="rss (color) 2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12239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2484438" y="549275"/>
            <a:ext cx="41751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sr-Cyrl-CS">
                <a:solidFill>
                  <a:schemeClr val="bg1"/>
                </a:solidFill>
              </a:rPr>
              <a:t>Заједница Судија и Контролора РСС камп Крагујевац, јул 2012.</a:t>
            </a:r>
            <a:endParaRPr lang="sr-Latn-CS">
              <a:solidFill>
                <a:schemeClr val="bg1"/>
              </a:solidFill>
            </a:endParaRPr>
          </a:p>
        </p:txBody>
      </p:sp>
      <p:pic>
        <p:nvPicPr>
          <p:cNvPr id="2054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333375"/>
            <a:ext cx="1057275" cy="1223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Дефиниција јасне ситуације за постизање гола</a:t>
            </a:r>
            <a:r>
              <a:rPr lang="ru-RU" sz="4000" smtClean="0">
                <a:solidFill>
                  <a:schemeClr val="bg1"/>
                </a:solidFill>
              </a:rPr>
              <a:t> </a:t>
            </a:r>
            <a:endParaRPr lang="en-US" sz="4000" smtClean="0">
              <a:solidFill>
                <a:schemeClr val="bg1"/>
              </a:solidFill>
            </a:endParaRPr>
          </a:p>
        </p:txBody>
      </p:sp>
      <p:sp>
        <p:nvSpPr>
          <p:cNvPr id="307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464050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bg1"/>
                </a:solidFill>
              </a:rPr>
              <a:t>ИГРАЧ КОЈИ ИМА ЛОПТУ И КОНТРОЛУ НАД ТЕЛОМ НА ЛИНИЈИ ГОЛМАНОВОГ ПРОСТОРА ПРОТИВНИКА, ИМА ШАНСУ ДА ШУТИРА НА ГОЛ, А ДА НИЈЕДАН ОД ПРОТИВНИКА НИЈЕ У МОГУЋНОСТИ ДА ГА ДОЗВОЉЕНИМ МЕТОДАМА СПРЕЧИ; </a:t>
            </a:r>
            <a:endParaRPr lang="en-US" sz="2000" smtClean="0">
              <a:solidFill>
                <a:schemeClr val="bg1"/>
              </a:solidFill>
            </a:endParaRPr>
          </a:p>
          <a:p>
            <a:pPr indent="0" eaLnBrk="1" hangingPunct="1">
              <a:spcBef>
                <a:spcPts val="0"/>
              </a:spcBef>
              <a:buFontTx/>
              <a:buNone/>
            </a:pPr>
            <a:endParaRPr lang="en-US" sz="2000" smtClean="0">
              <a:solidFill>
                <a:schemeClr val="bg1"/>
              </a:solidFill>
            </a:endParaRPr>
          </a:p>
          <a:p>
            <a:pPr indent="0" eaLnBrk="1" hangingPunct="1">
              <a:spcBef>
                <a:spcPts val="0"/>
              </a:spcBef>
              <a:buFontTx/>
              <a:buNone/>
            </a:pPr>
            <a:r>
              <a:rPr lang="sr-Cyrl-CS" sz="2000" smtClean="0">
                <a:solidFill>
                  <a:schemeClr val="bg1"/>
                </a:solidFill>
              </a:rPr>
              <a:t>ОВО </a:t>
            </a:r>
            <a:r>
              <a:rPr lang="sr-Cyrl-CS" sz="2000" smtClean="0">
                <a:solidFill>
                  <a:schemeClr val="bg1"/>
                </a:solidFill>
              </a:rPr>
              <a:t>СЕ ТАКОЂЕ ПРИМЕЊУЈЕ КАДА ИГРАЧ ЈОШ УВЕК НЕМА ЛОПТУ, АЛИ ЈЕ СПРЕМАН ДА ЈЕ ТРЕНУТНО ПРИМИ, А ДА НИЈЕДНАН ОД ПРОТИВНИЧКИХ ИГРАЧА НИЈЕ У МОГУЋНОСТИ ДА СПРЕЧИ ПРИЈЕМ ЛОПТЕ НА </a:t>
            </a:r>
            <a:r>
              <a:rPr lang="sr-Cyrl-CS" sz="2000" smtClean="0">
                <a:solidFill>
                  <a:schemeClr val="bg1"/>
                </a:solidFill>
              </a:rPr>
              <a:t>ДОЗВОЉЕН</a:t>
            </a:r>
            <a:r>
              <a:rPr lang="en-US" sz="2000" smtClean="0">
                <a:solidFill>
                  <a:schemeClr val="bg1"/>
                </a:solidFill>
              </a:rPr>
              <a:t> </a:t>
            </a:r>
            <a:r>
              <a:rPr lang="sr-Cyrl-CS" sz="2000" smtClean="0">
                <a:solidFill>
                  <a:schemeClr val="bg1"/>
                </a:solidFill>
              </a:rPr>
              <a:t>НАЧИН.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752975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bg1"/>
                </a:solidFill>
              </a:rPr>
              <a:t>ИГРАЧ КОЈИ ИМА ЛОПТУ И КОНТРОЛУ НАД ТЕЛОМ ТРЧИ (ИЛИ ВОДИ ЛОПТУ) САМ ПРЕМА ГОЛМАНУ У КОНТРАНАПАДУ, А ДА НИЈЕДАН ОД ПРОТИВНИКА НИЈЕ У СТАЊУ ДА МУ СЕ ИСПРЕЧИ И СПРЕЧИ КОНТРАНАПАД;</a:t>
            </a:r>
          </a:p>
          <a:p>
            <a:pPr eaLnBrk="1" hangingPunct="1">
              <a:buFontTx/>
              <a:buNone/>
            </a:pPr>
            <a:r>
              <a:rPr lang="sr-Cyrl-CS" sz="2000" smtClean="0">
                <a:solidFill>
                  <a:schemeClr val="bg1"/>
                </a:solidFill>
              </a:rPr>
              <a:t>	ОВО СЕ ТАКОЂЕ ПРИМЕЊУЈЕ КАДА ИГРАЧ ЈОШ УВЕК НЕМА ЛОПТУ, АЛИ ЈЕ СПРЕМАН ДА ЈЕ ТРЕНУТНО ПРИМИ, А ПРОТИВНИЧКИ ГОЛМАН ГА У ТОМЕ СПРЕЧИ ИЗАЗВАВШИ СУДАР КОЈИ СПАДА ПОД 8:5 коментар; У ОВОМ СЛУЧАЈУ ПОЛОЖАЈ ОДБРАМБЕНИХ ИГРАЧА НИЈЕ БИТАН.</a:t>
            </a:r>
          </a:p>
          <a:p>
            <a:pPr eaLnBrk="1" hangingPunct="1"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ru-RU" sz="2000" smtClean="0">
                <a:solidFill>
                  <a:schemeClr val="bg1"/>
                </a:solidFill>
              </a:rPr>
              <a:t>ГОЛМАН ЈЕ НАПУСТИО СВОЈ ГОЛМАНОВ ПРОСТОР, А ПРОТИВНИК СА ЛОПТОМ И КОНТРОЛОМ ТЕЛА ИМА ЈАСНУ И НЕСПРЕЧИВУ ПРИЛИКУ ДА УБАЦИ ЛОПТУ У ПРАЗАН ГОЛ.</a:t>
            </a:r>
            <a:endParaRPr lang="en-US" sz="2000" smtClean="0">
              <a:solidFill>
                <a:schemeClr val="bg1"/>
              </a:solidFill>
            </a:endParaRP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bg1"/>
                </a:solidFill>
              </a:rPr>
              <a:t>Дефиниција јасне ситуације за постизање гола</a:t>
            </a:r>
            <a:r>
              <a:rPr lang="ru-RU" sz="4000" smtClean="0">
                <a:solidFill>
                  <a:schemeClr val="bg1"/>
                </a:solidFill>
              </a:rPr>
              <a:t> </a:t>
            </a:r>
            <a:endParaRPr lang="en-US" sz="4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77875"/>
          </a:xfrm>
        </p:spPr>
        <p:txBody>
          <a:bodyPr/>
          <a:lstStyle/>
          <a:p>
            <a:pPr eaLnBrk="1" hangingPunct="1"/>
            <a:r>
              <a:rPr lang="sr-Cyrl-CS" smtClean="0">
                <a:solidFill>
                  <a:schemeClr val="bg1"/>
                </a:solidFill>
              </a:rPr>
              <a:t>СЕДМЕРАЦ</a:t>
            </a:r>
            <a:endParaRPr lang="sr-Latn-CS" smtClean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681537"/>
          </a:xfrm>
        </p:spPr>
        <p:txBody>
          <a:bodyPr/>
          <a:lstStyle/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КРИТЕРИЈУМ ЗА ДОСУЂИВАЊЕ СЕДМЕР</a:t>
            </a:r>
            <a:r>
              <a:rPr lang="en-US" sz="2000" smtClean="0">
                <a:solidFill>
                  <a:schemeClr val="bg1"/>
                </a:solidFill>
              </a:rPr>
              <a:t>A</a:t>
            </a:r>
            <a:r>
              <a:rPr lang="sr-Cyrl-CS" sz="2000" smtClean="0">
                <a:solidFill>
                  <a:schemeClr val="bg1"/>
                </a:solidFill>
              </a:rPr>
              <a:t>ЦА</a:t>
            </a:r>
          </a:p>
          <a:p>
            <a:pPr eaLnBrk="1" hangingPunct="1"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МЕСТО НАСТАНКА ПРЕКРШАЈА И ПОЛОЖАЈ ОДБРАМБЕНОГ ИГРАЧА</a:t>
            </a:r>
          </a:p>
          <a:p>
            <a:pPr eaLnBrk="1" hangingPunct="1"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БУДНОСТ И СВЕСНОСТ СУДИЈА (ОПАЖАЊЕ ПОЗИЦИЈА ИГРАЧА ОДБРАНЕ И НАПАДА ПРЕ ТРЕНУТКА У КОЈЕМ СЕ ДЕСИ КОНТАКТ)</a:t>
            </a:r>
          </a:p>
          <a:p>
            <a:pPr eaLnBrk="1" hangingPunct="1"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КОНЦЕНТРАЦИЈА И РЕАКЦИЈА СУДИЈА</a:t>
            </a:r>
          </a:p>
          <a:p>
            <a:pPr algn="ctr" eaLnBrk="1" hangingPunct="1">
              <a:buFontTx/>
              <a:buNone/>
            </a:pPr>
            <a:endParaRPr lang="sr-Cyrl-CS" sz="4000" smtClean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endParaRPr lang="sr-Latn-CS" sz="4000" smtClean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27313" y="6237288"/>
            <a:ext cx="448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>
                <a:solidFill>
                  <a:schemeClr val="bg1"/>
                </a:solidFill>
              </a:rPr>
              <a:t>ЗСиК РСС – камп Крагујевац, јул 2012.</a:t>
            </a:r>
            <a:endParaRPr lang="sr-Latn-C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2800" u="sng" smtClean="0">
                <a:solidFill>
                  <a:schemeClr val="bg1"/>
                </a:solidFill>
              </a:rPr>
              <a:t>КРИТЕРИЈУМ ЗА ДОСУЂИВАЊЕ СЕДМЕРЦА</a:t>
            </a:r>
            <a:endParaRPr lang="sr-Latn-CS" sz="2800" u="sng" smtClean="0">
              <a:solidFill>
                <a:schemeClr val="bg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8229600" cy="3413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МОРА ПОСТОЈАТИ УОЧЉИВ ПРЕКРШАЈ КОЈИ СПРЕЧАВА НАПАДАЧА ДА ПОСТИГНЕ ГОЛ ИЗ ЈАСНЕ СИТУАЦИЈЕ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КРИТЕРИЈУМ ИЗРИЦАЊА ПРОГРЕСИВНЕ КАЗНЕ ЗБОГ ПРЕКРШАЈА ЗА СЕДМЕРАЦ МОРА БИТИ ИСТИ ЗА ОБЕ ЕКИПЕ</a:t>
            </a:r>
          </a:p>
          <a:p>
            <a:pPr eaLnBrk="1" hangingPunct="1">
              <a:lnSpc>
                <a:spcPct val="80000"/>
              </a:lnSpc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ДОБРО ПРОЦЕНИТИ БРОЈ НАЧИЊЕНИХ КОРАКА НАПАДАЧА ДО ТРЕНУТКА ПРЕКРШАЈА ОДБРАМБЕНОГ ИГРАЧА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Cyrl-CS" sz="20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СЕДМЕРАЦ СЕ МОРА ЗАСЛУЖИТИ</a:t>
            </a:r>
            <a:endParaRPr lang="sr-Latn-CS" sz="2000" smtClean="0">
              <a:solidFill>
                <a:schemeClr val="bg1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627313" y="6237288"/>
            <a:ext cx="4356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>
                <a:solidFill>
                  <a:schemeClr val="bg1"/>
                </a:solidFill>
              </a:rPr>
              <a:t>ЗСиК РСС – камп Крагујевац, јул 2012.</a:t>
            </a:r>
            <a:endParaRPr lang="sr-Latn-C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u="sng" smtClean="0">
                <a:solidFill>
                  <a:schemeClr val="bg1"/>
                </a:solidFill>
              </a:rPr>
              <a:t>МЕСТО НАСТАНКА ПРЕКРШАЈА И ПОЛОЖАЈ ОДБРАМБЕНОГ ИГРАЧА</a:t>
            </a:r>
            <a:endParaRPr lang="sr-Latn-CS" sz="3200" u="sng" smtClean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39592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Cyrl-CS" sz="8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ПРЕЦИЗНО УОЧИТИ МЕСТО ПОЧЕТКА КОНТАКТА НАПАДАЈУЋЕГ И ОДБРАМБЕНОГ ИГРАЧА И НА ВРЕМЕ РЕАГОВАТИ</a:t>
            </a:r>
            <a:endParaRPr lang="sr-Cyrl-CS" sz="8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НАПРАВИТИ РАЗЛИКУ ИЗМЕЂУ КОРИШЋЕЊА ГОЛМАНОВОГ ПРОСТОРА У ЦИЉУ СТИЦАЊА ПРЕДНОСТИ У ОДНОСУ НА НАПАДАЧА И НЕСВЕСНОГ ДОДИРИВАЊА ГОЛМАНОВОГ ПРОСТОРА ЗАДЊИМ ДЕЛОМ ПАТИКЕ ОДБРАМБЕНОГ ИГРАЧА</a:t>
            </a:r>
            <a:endParaRPr lang="sr-Cyrl-CS" sz="8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ОБРАТИТИ ПАЖЊУ – ЧЕСТИ СУ СЛУЧАЈЕВИ ‘’ИСТОВРЕМЕНОГ’’ ПРЕКРШАЈА НАПАДАЈУЋЕГ И ОДБРАМБЕНОГ ИГРАЧА</a:t>
            </a:r>
            <a:endParaRPr lang="sr-Cyrl-CS" sz="8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ПРЕКРШАЈ ОДБРАМБЕНОГ ИГРАЧА У КОНТРА НАПАДУ</a:t>
            </a:r>
            <a:endParaRPr lang="sr-Cyrl-CS" sz="800" smtClean="0">
              <a:solidFill>
                <a:schemeClr val="bg1"/>
              </a:solidFill>
            </a:endParaRPr>
          </a:p>
          <a:p>
            <a:pPr eaLnBrk="1" hangingPunct="1"/>
            <a:r>
              <a:rPr lang="sr-Cyrl-CS" sz="2000" smtClean="0">
                <a:solidFill>
                  <a:schemeClr val="bg1"/>
                </a:solidFill>
              </a:rPr>
              <a:t>ПРЕКРШАЈ ГОЛМАНА У ПОКУШАЈУ СПРЕЧАВАЊА КОНТРА НАПАДА</a:t>
            </a:r>
          </a:p>
          <a:p>
            <a:pPr eaLnBrk="1" hangingPunct="1">
              <a:buFontTx/>
              <a:buNone/>
            </a:pPr>
            <a:endParaRPr lang="sr-Cyrl-CS" smtClean="0">
              <a:solidFill>
                <a:schemeClr val="bg1"/>
              </a:solidFill>
            </a:endParaRPr>
          </a:p>
          <a:p>
            <a:pPr eaLnBrk="1" hangingPunct="1"/>
            <a:endParaRPr lang="sr-Latn-CS" smtClean="0">
              <a:solidFill>
                <a:schemeClr val="bg1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627313" y="6381750"/>
            <a:ext cx="448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>
                <a:solidFill>
                  <a:schemeClr val="bg1"/>
                </a:solidFill>
              </a:rPr>
              <a:t>ЗСиК РСС – камп Крагујевац, јул 2012.</a:t>
            </a:r>
            <a:endParaRPr lang="sr-Latn-C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417513"/>
          </a:xfrm>
        </p:spPr>
        <p:txBody>
          <a:bodyPr/>
          <a:lstStyle/>
          <a:p>
            <a:pPr eaLnBrk="1" hangingPunct="1"/>
            <a:r>
              <a:rPr lang="sr-Cyrl-CS" sz="3200" u="sng" smtClean="0">
                <a:solidFill>
                  <a:schemeClr val="bg1"/>
                </a:solidFill>
              </a:rPr>
              <a:t>КОНЦЕНТРАЦИЈА И РЕАКЦИЈА СУДИЈА</a:t>
            </a:r>
            <a:endParaRPr lang="sr-Latn-CS" sz="3200" u="sng" smtClean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1767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ПОЗИЦИЈА СУДИЈА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РЕАКЦИЈА НА ТЕАТРАЛНОСТ – “ГЛУМУ” НАПАДАЈУЋЕГ, КАО И ОДБРАМБЕНОГ ИГРАЧА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ПУШТАЊЕ ПРЕДНОСТИ (НЕМА ДУПЛЕ ПРЕДНОСТИ)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НЕ ТРАЖИТИ ОПРАВДАЊЕ ЗА ОДЛУКУ О СЕДМЕРЦУ У ПРОГРЕСИВНОЈ КАЗНИ ИЛИ НЕПОТРЕБНОЈ ДОДАТНОЈ СИГНАЛИЗАЦИЈИ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ПОТРЕБА ЗА ДОСУЂИВАЊЕМ </a:t>
            </a:r>
            <a:r>
              <a:rPr lang="sr-Cyrl-CS" sz="2000" u="sng" smtClean="0">
                <a:solidFill>
                  <a:schemeClr val="bg1"/>
                </a:solidFill>
              </a:rPr>
              <a:t>ТАЈМ-АУТ-а</a:t>
            </a:r>
            <a:r>
              <a:rPr lang="sr-Cyrl-CS" sz="2000" smtClean="0">
                <a:solidFill>
                  <a:schemeClr val="bg1"/>
                </a:solidFill>
              </a:rPr>
              <a:t> У СЛУЧАЈУ СЕДМЕРЦА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000" smtClean="0">
                <a:solidFill>
                  <a:schemeClr val="bg1"/>
                </a:solidFill>
              </a:rPr>
              <a:t>РЕАГОВАТИ ОДЛУЧНО И АУТОРИТАТИВНО</a:t>
            </a:r>
          </a:p>
          <a:p>
            <a:pPr eaLnBrk="1" hangingPunct="1">
              <a:lnSpc>
                <a:spcPct val="90000"/>
              </a:lnSpc>
            </a:pPr>
            <a:endParaRPr lang="sr-Latn-CS" sz="2000" smtClean="0">
              <a:solidFill>
                <a:schemeClr val="bg1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2627313" y="6381750"/>
            <a:ext cx="448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>
                <a:solidFill>
                  <a:schemeClr val="bg1"/>
                </a:solidFill>
              </a:rPr>
              <a:t>ЗСиК РСС – камп Крагујевац, јул 2012.</a:t>
            </a:r>
            <a:endParaRPr lang="sr-Latn-C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375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  <vt:variant>
        <vt:lpstr>Custom Shows</vt:lpstr>
      </vt:variant>
      <vt:variant>
        <vt:i4>1</vt:i4>
      </vt:variant>
    </vt:vector>
  </HeadingPairs>
  <TitlesOfParts>
    <vt:vector size="9" baseType="lpstr">
      <vt:lpstr>Default Design</vt:lpstr>
      <vt:lpstr>СЕДМЕРАЦ</vt:lpstr>
      <vt:lpstr>Дефиниција јасне ситуације за постизање гола </vt:lpstr>
      <vt:lpstr>Дефиниција јасне ситуације за постизање гола </vt:lpstr>
      <vt:lpstr>СЕДМЕРАЦ</vt:lpstr>
      <vt:lpstr>КРИТЕРИЈУМ ЗА ДОСУЂИВАЊЕ СЕДМЕРЦА</vt:lpstr>
      <vt:lpstr>МЕСТО НАСТАНКА ПРЕКРШАЈА И ПОЛОЖАЈ ОДБРАМБЕНОГ ИГРАЧА</vt:lpstr>
      <vt:lpstr>КОНЦЕНТРАЦИЈА И РЕАКЦИЈА СУДИЈА</vt:lpstr>
      <vt:lpstr>Custom Show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Sedmerac</dc:title>
  <dc:creator>Slobodan Visekruna</dc:creator>
  <cp:lastModifiedBy>Windows User</cp:lastModifiedBy>
  <cp:revision>32</cp:revision>
  <dcterms:created xsi:type="dcterms:W3CDTF">2010-06-21T08:20:27Z</dcterms:created>
  <dcterms:modified xsi:type="dcterms:W3CDTF">2012-06-28T11:18:22Z</dcterms:modified>
</cp:coreProperties>
</file>